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DE2FD5-B429-4153-A1A0-A5065E9923C1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7DD5552-B1A4-4939-AE7F-457272502857}" type="datetimeFigureOut">
              <a:rPr lang="en-US" smtClean="0"/>
              <a:t>3/19/2013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32F0D79-1E71-4535-8846-53160AABD4E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/>
          <a:p>
            <a:r>
              <a:rPr lang="en-US" dirty="0" err="1" smtClean="0"/>
              <a:t>Aakash</a:t>
            </a:r>
            <a:r>
              <a:rPr lang="en-US" dirty="0" smtClean="0"/>
              <a:t> </a:t>
            </a:r>
            <a:r>
              <a:rPr lang="en-US" dirty="0" err="1" smtClean="0"/>
              <a:t>Gautham</a:t>
            </a:r>
            <a:endParaRPr lang="en-US" dirty="0" smtClean="0"/>
          </a:p>
          <a:p>
            <a:r>
              <a:rPr lang="en-US" dirty="0" smtClean="0"/>
              <a:t>108110002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Smith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8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Compressed Smith Chart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78" t="40126" r="28939" b="14444"/>
          <a:stretch/>
        </p:blipFill>
        <p:spPr bwMode="auto">
          <a:xfrm>
            <a:off x="2362200" y="1752600"/>
            <a:ext cx="4114800" cy="431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551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Riemannian Geometry is the study of curved </a:t>
            </a:r>
            <a:r>
              <a:rPr lang="en-US" dirty="0" smtClean="0"/>
              <a:t>surfaces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There exists no single minimal distance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No concept of parallel lines</a:t>
            </a:r>
          </a:p>
          <a:p>
            <a:pPr>
              <a:lnSpc>
                <a:spcPct val="150000"/>
              </a:lnSpc>
            </a:pPr>
            <a:r>
              <a:rPr lang="en-US" dirty="0"/>
              <a:t>The universe can be described as a three dimensional </a:t>
            </a:r>
            <a:r>
              <a:rPr lang="en-US" dirty="0" smtClean="0"/>
              <a:t>Riemannian space and represent gravitational lensing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Riemann Geometry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421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72440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Model of “</a:t>
            </a:r>
            <a:r>
              <a:rPr lang="en-US" b="1" dirty="0" smtClean="0"/>
              <a:t>extended </a:t>
            </a:r>
            <a:r>
              <a:rPr lang="en-US" b="1" dirty="0"/>
              <a:t>complex </a:t>
            </a:r>
            <a:r>
              <a:rPr lang="en-US" b="1" dirty="0" smtClean="0"/>
              <a:t>plane” </a:t>
            </a:r>
            <a:r>
              <a:rPr lang="en-US" dirty="0" smtClean="0"/>
              <a:t>, all complex numbers  as well as infinity</a:t>
            </a:r>
            <a:endParaRPr lang="en-US" b="1" dirty="0" smtClean="0"/>
          </a:p>
          <a:p>
            <a:pPr>
              <a:lnSpc>
                <a:spcPct val="150000"/>
              </a:lnSpc>
            </a:pPr>
            <a:r>
              <a:rPr lang="en-US" dirty="0"/>
              <a:t>The extended complex numbers are useful in complex analysis because they allow for division by </a:t>
            </a:r>
            <a:r>
              <a:rPr lang="en-US" dirty="0" smtClean="0"/>
              <a:t>zero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The </a:t>
            </a:r>
            <a:r>
              <a:rPr lang="en-US" dirty="0"/>
              <a:t>Riemann sphere can be visualized as the unit sphere </a:t>
            </a:r>
            <a:r>
              <a:rPr lang="en-US" dirty="0" smtClean="0"/>
              <a:t>(</a:t>
            </a:r>
            <a:r>
              <a:rPr lang="en-US" i="1" dirty="0" smtClean="0"/>
              <a:t>x</a:t>
            </a:r>
            <a:r>
              <a:rPr lang="en-US" baseline="30000" dirty="0" smtClean="0"/>
              <a:t>2</a:t>
            </a:r>
            <a:r>
              <a:rPr lang="en-US" dirty="0"/>
              <a:t> + </a:t>
            </a:r>
            <a:r>
              <a:rPr lang="en-US" i="1" dirty="0"/>
              <a:t>y</a:t>
            </a:r>
            <a:r>
              <a:rPr lang="en-US" baseline="30000" dirty="0"/>
              <a:t>2</a:t>
            </a:r>
            <a:r>
              <a:rPr lang="en-US" dirty="0"/>
              <a:t> + </a:t>
            </a:r>
            <a:r>
              <a:rPr lang="en-US" i="1" dirty="0"/>
              <a:t>z</a:t>
            </a:r>
            <a:r>
              <a:rPr lang="en-US" baseline="30000" dirty="0"/>
              <a:t>2</a:t>
            </a:r>
            <a:r>
              <a:rPr lang="en-US" dirty="0"/>
              <a:t> = </a:t>
            </a:r>
            <a:r>
              <a:rPr lang="en-US" dirty="0" smtClean="0"/>
              <a:t>1) </a:t>
            </a:r>
            <a:r>
              <a:rPr lang="en-US" dirty="0"/>
              <a:t>in the three-dimensional real space </a:t>
            </a:r>
            <a:r>
              <a:rPr lang="en-US" b="1" dirty="0" smtClean="0"/>
              <a:t>R</a:t>
            </a:r>
            <a:r>
              <a:rPr lang="en-US" sz="2800" baseline="30000" dirty="0" smtClean="0"/>
              <a:t>3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It is the </a:t>
            </a:r>
            <a:r>
              <a:rPr lang="en-US" dirty="0"/>
              <a:t>stereographic projection from the unit sphere minus the point (0, 0, 1) onto the plane </a:t>
            </a:r>
            <a:r>
              <a:rPr lang="en-US" i="1" dirty="0"/>
              <a:t>z</a:t>
            </a:r>
            <a:r>
              <a:rPr lang="en-US" dirty="0"/>
              <a:t> = </a:t>
            </a:r>
            <a:r>
              <a:rPr lang="en-US" dirty="0" smtClean="0"/>
              <a:t>0.</a:t>
            </a:r>
            <a:endParaRPr lang="en-US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Riemann Sphere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11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4" t="-306" r="12737" b="1"/>
          <a:stretch/>
        </p:blipFill>
        <p:spPr>
          <a:xfrm>
            <a:off x="-711" y="0"/>
            <a:ext cx="9134706" cy="6858000"/>
          </a:xfrm>
        </p:spPr>
      </p:pic>
    </p:spTree>
    <p:extLst>
      <p:ext uri="{BB962C8B-B14F-4D97-AF65-F5344CB8AC3E}">
        <p14:creationId xmlns:p14="http://schemas.microsoft.com/office/powerpoint/2010/main" val="75895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Join any point on complex plane to the north pole.       The point where it cuts the unit circle is the mapping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Map the region </a:t>
            </a:r>
            <a:r>
              <a:rPr lang="el-GR" dirty="0" smtClean="0"/>
              <a:t>Γ</a:t>
            </a:r>
            <a:r>
              <a:rPr lang="en-US" dirty="0"/>
              <a:t> </a:t>
            </a:r>
            <a:r>
              <a:rPr lang="en-US" dirty="0" smtClean="0"/>
              <a:t>&lt; 1 to the southern hemisphere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Map the region </a:t>
            </a:r>
            <a:r>
              <a:rPr lang="el-GR" dirty="0" smtClean="0"/>
              <a:t>Γ</a:t>
            </a:r>
            <a:r>
              <a:rPr lang="en-US" dirty="0" smtClean="0"/>
              <a:t> &gt; 1 to the northern hemisphere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Such a mapping is given by a complex </a:t>
            </a:r>
            <a:r>
              <a:rPr lang="en-US" dirty="0"/>
              <a:t>M</a:t>
            </a:r>
            <a:r>
              <a:rPr lang="en-US" dirty="0" smtClean="0"/>
              <a:t>obius transform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Smith Chart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1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219200"/>
          </a:xfrm>
        </p:spPr>
        <p:txBody>
          <a:bodyPr anchor="ctr"/>
          <a:lstStyle/>
          <a:p>
            <a:pPr algn="ctr"/>
            <a:r>
              <a:rPr lang="en-US" dirty="0" smtClean="0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47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“A Chart Atlas of Complex Hyperbolic Functions” – </a:t>
            </a:r>
            <a:r>
              <a:rPr lang="en-US" dirty="0" err="1" smtClean="0"/>
              <a:t>A.E.Kennedy</a:t>
            </a:r>
            <a:r>
              <a:rPr lang="en-US" dirty="0" smtClean="0"/>
              <a:t> (published in 1914)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It represents the loci of complex hyperbolic tangent and other functions over the complex variable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Large graphs of 50x50 cm</a:t>
            </a:r>
            <a:r>
              <a:rPr lang="en-US" baseline="30000" dirty="0" smtClean="0"/>
              <a:t>2</a:t>
            </a:r>
            <a:r>
              <a:rPr lang="en-US" dirty="0"/>
              <a:t> </a:t>
            </a:r>
            <a:r>
              <a:rPr lang="en-US" dirty="0" smtClean="0"/>
              <a:t>gave decent precision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Cumbersome for high frequency calculations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570156"/>
            <a:ext cx="7530353" cy="7252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Before Hemisphere Charts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4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 of </a:t>
            </a:r>
            <a:r>
              <a:rPr lang="en-US" smtClean="0"/>
              <a:t>Smith Chart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500" r="12530" b="6250"/>
          <a:stretch/>
        </p:blipFill>
        <p:spPr bwMode="auto">
          <a:xfrm>
            <a:off x="2345" y="0"/>
            <a:ext cx="914165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9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Smith Chart</a:t>
            </a:r>
            <a:endParaRPr lang="en-US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38400" y="1524000"/>
            <a:ext cx="3790950" cy="962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81000" y="2438400"/>
            <a:ext cx="8327136" cy="36576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</a:pPr>
            <a:r>
              <a:rPr lang="en-US" dirty="0" smtClean="0"/>
              <a:t>The above is the equation that is the starting point of all hemisphere charts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By expressing Z</a:t>
            </a:r>
            <a:r>
              <a:rPr lang="en-US" baseline="-25000" dirty="0" smtClean="0"/>
              <a:t>n</a:t>
            </a:r>
            <a:r>
              <a:rPr lang="en-US" dirty="0" smtClean="0"/>
              <a:t> as |Z| and </a:t>
            </a:r>
            <a:r>
              <a:rPr lang="el-GR" dirty="0" smtClean="0"/>
              <a:t>θ</a:t>
            </a:r>
            <a:r>
              <a:rPr lang="en-US" dirty="0" smtClean="0"/>
              <a:t>, Carter developed a hemisphere chart with |Z| and </a:t>
            </a:r>
            <a:r>
              <a:rPr lang="el-GR" dirty="0" smtClean="0"/>
              <a:t>θ</a:t>
            </a:r>
            <a:r>
              <a:rPr lang="en-US" dirty="0"/>
              <a:t> </a:t>
            </a:r>
            <a:r>
              <a:rPr lang="en-US" dirty="0" smtClean="0"/>
              <a:t>circles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First published in 1934 in RCA review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06185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97" b="89773" l="368" r="97304">
                        <a14:foregroundMark x1="6985" y1="40341" x2="13113" y2="57008"/>
                        <a14:foregroundMark x1="5760" y1="37879" x2="7353" y2="33428"/>
                        <a14:foregroundMark x1="10294" y1="59848" x2="16422" y2="66383"/>
                        <a14:foregroundMark x1="17034" y1="66383" x2="28064" y2="73674"/>
                        <a14:foregroundMark x1="29779" y1="73390" x2="37868" y2="76515"/>
                        <a14:foregroundMark x1="40564" y1="77083" x2="53554" y2="77083"/>
                        <a14:foregroundMark x1="58824" y1="77083" x2="79657" y2="68561"/>
                        <a14:foregroundMark x1="82108" y1="65720" x2="91299" y2="55114"/>
                        <a14:foregroundMark x1="92647" y1="48201" x2="92647" y2="39205"/>
                        <a14:foregroundMark x1="9314" y1="57765" x2="5025" y2="48011"/>
                        <a14:foregroundMark x1="6495" y1="33523" x2="14216" y2="21591"/>
                        <a14:foregroundMark x1="15809" y1="20265" x2="30515" y2="11174"/>
                        <a14:foregroundMark x1="35294" y1="10890" x2="48775" y2="8523"/>
                        <a14:foregroundMark x1="52451" y1="9375" x2="65931" y2="11648"/>
                        <a14:foregroundMark x1="67892" y1="12500" x2="78431" y2="17330"/>
                        <a14:foregroundMark x1="80515" y1="18750" x2="88480" y2="28409"/>
                        <a14:foregroundMark x1="89583" y1="29735" x2="93382" y2="389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28" b="21154"/>
          <a:stretch/>
        </p:blipFill>
        <p:spPr bwMode="auto">
          <a:xfrm>
            <a:off x="990600" y="73681"/>
            <a:ext cx="7315199" cy="677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80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Smith Chart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70000"/>
              </a:lnSpc>
            </a:pPr>
            <a:r>
              <a:rPr lang="en-US" sz="2400" dirty="0" smtClean="0"/>
              <a:t>Developed by Smith at Bell Laboratories in 1931</a:t>
            </a:r>
          </a:p>
          <a:p>
            <a:pPr>
              <a:lnSpc>
                <a:spcPct val="170000"/>
              </a:lnSpc>
            </a:pPr>
            <a:r>
              <a:rPr lang="en-US" sz="2400" dirty="0" smtClean="0"/>
              <a:t>First published in 1939</a:t>
            </a:r>
          </a:p>
          <a:p>
            <a:pPr>
              <a:lnSpc>
                <a:spcPct val="170000"/>
              </a:lnSpc>
            </a:pPr>
            <a:r>
              <a:rPr lang="en-US" sz="2400" dirty="0" smtClean="0"/>
              <a:t>It expresses Z</a:t>
            </a:r>
            <a:r>
              <a:rPr lang="en-US" sz="2400" baseline="-25000" dirty="0" smtClean="0"/>
              <a:t>n</a:t>
            </a:r>
            <a:r>
              <a:rPr lang="en-US" sz="2400" dirty="0" smtClean="0"/>
              <a:t> as </a:t>
            </a:r>
            <a:r>
              <a:rPr lang="en-US" sz="2400" b="1" dirty="0" err="1" smtClean="0"/>
              <a:t>r</a:t>
            </a:r>
            <a:r>
              <a:rPr lang="en-US" sz="2400" dirty="0" err="1" smtClean="0"/>
              <a:t>+j</a:t>
            </a:r>
            <a:r>
              <a:rPr lang="en-US" sz="2400" b="1" dirty="0" err="1" smtClean="0"/>
              <a:t>x</a:t>
            </a:r>
            <a:r>
              <a:rPr lang="en-US" sz="2400" b="1" dirty="0"/>
              <a:t> </a:t>
            </a:r>
            <a:r>
              <a:rPr lang="en-US" sz="2400" dirty="0" smtClean="0"/>
              <a:t>and contains </a:t>
            </a:r>
            <a:r>
              <a:rPr lang="en-US" sz="2400" b="1" dirty="0" smtClean="0"/>
              <a:t>r </a:t>
            </a:r>
            <a:r>
              <a:rPr lang="en-US" sz="2400" dirty="0" smtClean="0"/>
              <a:t>and </a:t>
            </a:r>
            <a:r>
              <a:rPr lang="en-US" sz="2400" b="1" dirty="0" smtClean="0"/>
              <a:t>x</a:t>
            </a:r>
            <a:r>
              <a:rPr lang="en-US" sz="2400" dirty="0" smtClean="0"/>
              <a:t> circles</a:t>
            </a:r>
          </a:p>
          <a:p>
            <a:pPr>
              <a:lnSpc>
                <a:spcPct val="170000"/>
              </a:lnSpc>
            </a:pPr>
            <a:r>
              <a:rPr lang="en-US" sz="2400" dirty="0" smtClean="0"/>
              <a:t>Called the “Transmission line calculator”</a:t>
            </a:r>
          </a:p>
          <a:p>
            <a:pPr>
              <a:lnSpc>
                <a:spcPct val="170000"/>
              </a:lnSpc>
            </a:pPr>
            <a:r>
              <a:rPr lang="en-US" sz="2400" dirty="0" smtClean="0"/>
              <a:t>“the </a:t>
            </a:r>
            <a:r>
              <a:rPr lang="en-US" sz="2400" dirty="0"/>
              <a:t>calculator </a:t>
            </a:r>
            <a:r>
              <a:rPr lang="en-US" sz="2400" dirty="0" smtClean="0"/>
              <a:t>is, fundamentally </a:t>
            </a:r>
            <a:r>
              <a:rPr lang="en-US" sz="2400" dirty="0"/>
              <a:t>a special kind of impedance </a:t>
            </a:r>
            <a:r>
              <a:rPr lang="en-US" sz="2400" dirty="0" smtClean="0"/>
              <a:t>coordinate system</a:t>
            </a:r>
            <a:r>
              <a:rPr lang="en-US" sz="2400" dirty="0"/>
              <a:t>, mechanically arranged with respect to a set </a:t>
            </a:r>
            <a:r>
              <a:rPr lang="en-US" sz="2400" dirty="0" smtClean="0"/>
              <a:t>of movable </a:t>
            </a:r>
            <a:r>
              <a:rPr lang="en-US" sz="2400" dirty="0"/>
              <a:t>scales to portray the relationship </a:t>
            </a:r>
            <a:r>
              <a:rPr lang="en-US" sz="2400" dirty="0" smtClean="0"/>
              <a:t>of impedance </a:t>
            </a:r>
            <a:r>
              <a:rPr lang="en-US" sz="2400" dirty="0"/>
              <a:t>at any point along a uniform open wire </a:t>
            </a:r>
            <a:r>
              <a:rPr lang="en-US" sz="2400" dirty="0" smtClean="0"/>
              <a:t>or coaxial </a:t>
            </a:r>
            <a:r>
              <a:rPr lang="en-US" sz="2400" dirty="0"/>
              <a:t>transmission line to the impedance at </a:t>
            </a:r>
            <a:r>
              <a:rPr lang="en-US" sz="2400" dirty="0" smtClean="0"/>
              <a:t>any other </a:t>
            </a:r>
            <a:r>
              <a:rPr lang="en-US" sz="2400" dirty="0"/>
              <a:t>point and to the several other parameters</a:t>
            </a:r>
            <a:r>
              <a:rPr lang="en-US" sz="2400" dirty="0" smtClean="0"/>
              <a:t>” - Smith</a:t>
            </a:r>
          </a:p>
        </p:txBody>
      </p:sp>
    </p:spTree>
    <p:extLst>
      <p:ext uri="{BB962C8B-B14F-4D97-AF65-F5344CB8AC3E}">
        <p14:creationId xmlns:p14="http://schemas.microsoft.com/office/powerpoint/2010/main" val="1108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Circles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05000"/>
            <a:ext cx="4059238" cy="8497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267200"/>
            <a:ext cx="4059238" cy="8839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368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-32969"/>
            <a:ext cx="8534399" cy="6925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8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Active Circuits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Often reflection coefficient tends to be greater than 1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Reflected wave might have greater amplitude than  incident wave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To solve use Compressed Smith Chart is used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All impedances cannot be viewed in any bounded space</a:t>
            </a:r>
          </a:p>
        </p:txBody>
      </p:sp>
    </p:spTree>
    <p:extLst>
      <p:ext uri="{BB962C8B-B14F-4D97-AF65-F5344CB8AC3E}">
        <p14:creationId xmlns:p14="http://schemas.microsoft.com/office/powerpoint/2010/main" val="90035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142</TotalTime>
  <Words>374</Words>
  <Application>Microsoft Office PowerPoint</Application>
  <PresentationFormat>On-screen Show (4:3)</PresentationFormat>
  <Paragraphs>42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Paper</vt:lpstr>
      <vt:lpstr>The Smith Chart</vt:lpstr>
      <vt:lpstr>Before Hemisphere Charts</vt:lpstr>
      <vt:lpstr>Origin of Smith Chart</vt:lpstr>
      <vt:lpstr>Before Smith Chart</vt:lpstr>
      <vt:lpstr>PowerPoint Presentation</vt:lpstr>
      <vt:lpstr>The Smith Chart </vt:lpstr>
      <vt:lpstr>The Circles</vt:lpstr>
      <vt:lpstr>PowerPoint Presentation</vt:lpstr>
      <vt:lpstr>Active Circuits</vt:lpstr>
      <vt:lpstr>Compressed Smith Chart</vt:lpstr>
      <vt:lpstr>Riemann Geometry</vt:lpstr>
      <vt:lpstr>Riemann Sphere </vt:lpstr>
      <vt:lpstr>PowerPoint Presentation</vt:lpstr>
      <vt:lpstr>3D Smith Chart</vt:lpstr>
      <vt:lpstr>Thank You</vt:lpstr>
    </vt:vector>
  </TitlesOfParts>
  <Company>The A Machine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Smith Chart</dc:title>
  <dc:creator>Aakash Gautham</dc:creator>
  <cp:lastModifiedBy>Aakash Gautham</cp:lastModifiedBy>
  <cp:revision>13</cp:revision>
  <dcterms:created xsi:type="dcterms:W3CDTF">2013-02-17T01:23:20Z</dcterms:created>
  <dcterms:modified xsi:type="dcterms:W3CDTF">2013-03-19T13:41:19Z</dcterms:modified>
</cp:coreProperties>
</file>